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7" r:id="rId5"/>
    <p:sldId id="257" r:id="rId6"/>
    <p:sldId id="273" r:id="rId7"/>
    <p:sldId id="263" r:id="rId8"/>
    <p:sldId id="259" r:id="rId9"/>
    <p:sldId id="264" r:id="rId10"/>
    <p:sldId id="261" r:id="rId11"/>
    <p:sldId id="258" r:id="rId12"/>
    <p:sldId id="260" r:id="rId13"/>
    <p:sldId id="276" r:id="rId14"/>
    <p:sldId id="262" r:id="rId15"/>
    <p:sldId id="267" r:id="rId16"/>
    <p:sldId id="268" r:id="rId17"/>
    <p:sldId id="269" r:id="rId18"/>
    <p:sldId id="270" r:id="rId19"/>
    <p:sldId id="271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73301" autoAdjust="0"/>
  </p:normalViewPr>
  <p:slideViewPr>
    <p:cSldViewPr snapToGrid="0">
      <p:cViewPr>
        <p:scale>
          <a:sx n="80" d="100"/>
          <a:sy n="80" d="100"/>
        </p:scale>
        <p:origin x="149" y="178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all the people who flew in from far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62BC0-7DC4-4569-951D-2BB947534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5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  <p:transition spd="slow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 descr="Barn with solid fill">
            <a:extLst>
              <a:ext uri="{FF2B5EF4-FFF2-40B4-BE49-F238E27FC236}">
                <a16:creationId xmlns:a16="http://schemas.microsoft.com/office/drawing/2014/main" id="{31A661B8-3041-D10D-D2F5-17EDBABA9040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42073" y="56245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 spd="slow">
    <p:fade/>
  </p:transition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</a:blip>
          <a:srcRect/>
          <a:stretch/>
        </p:blipFill>
        <p:spPr>
          <a:xfrm>
            <a:off x="-214603" y="-779123"/>
            <a:ext cx="12621206" cy="8416246"/>
          </a:xfr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351" y="2325925"/>
            <a:ext cx="10027296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2B41D5E-9BDF-A276-3021-C3B7DBD65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A FUNDING - DAVECO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CF2E0D-6D24-D8CD-3850-7117E09B1EE2}"/>
              </a:ext>
            </a:extLst>
          </p:cNvPr>
          <p:cNvSpPr txBox="1"/>
          <p:nvPr/>
        </p:nvSpPr>
        <p:spPr>
          <a:xfrm>
            <a:off x="0" y="468447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DaveCo</a:t>
            </a:r>
            <a:r>
              <a:rPr lang="en-US" sz="2800" b="1" dirty="0"/>
              <a:t> | Series A Funding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400" dirty="0"/>
              <a:t>Presented by: David Casuto</a:t>
            </a:r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uiExpand="1" build="p" animBg="1"/>
      <p:bldP spid="66" grpId="1" uiExpand="1" build="p" animBg="1"/>
      <p:bldP spid="82" grpId="0" build="p"/>
      <p:bldP spid="82" grpId="1" build="p"/>
      <p:bldP spid="147" grpId="0" uiExpand="1" build="p" animBg="1"/>
      <p:bldP spid="17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 anchor="ctr">
            <a:normAutofit/>
          </a:bodyPr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4E87BED-9FDA-470B-8A0C-B2CA96C06B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4995" r="18743" b="-3"/>
          <a:stretch/>
        </p:blipFill>
        <p:spPr>
          <a:xfrm>
            <a:off x="897731" y="2427897"/>
            <a:ext cx="2099702" cy="2115227"/>
          </a:xfrm>
          <a:prstGeom prst="ellipse">
            <a:avLst/>
          </a:prstGeom>
          <a:noFill/>
          <a:ln w="762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559668610">
                  <a:custGeom>
                    <a:avLst/>
                    <a:gdLst>
                      <a:gd name="connsiteX0" fmla="*/ 0 w 2099702"/>
                      <a:gd name="connsiteY0" fmla="*/ 1057614 h 2115227"/>
                      <a:gd name="connsiteX1" fmla="*/ 1049851 w 2099702"/>
                      <a:gd name="connsiteY1" fmla="*/ 0 h 2115227"/>
                      <a:gd name="connsiteX2" fmla="*/ 2099702 w 2099702"/>
                      <a:gd name="connsiteY2" fmla="*/ 1057614 h 2115227"/>
                      <a:gd name="connsiteX3" fmla="*/ 1049851 w 2099702"/>
                      <a:gd name="connsiteY3" fmla="*/ 2115228 h 2115227"/>
                      <a:gd name="connsiteX4" fmla="*/ 0 w 2099702"/>
                      <a:gd name="connsiteY4" fmla="*/ 1057614 h 2115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99702" h="2115227" extrusionOk="0">
                        <a:moveTo>
                          <a:pt x="0" y="1057614"/>
                        </a:moveTo>
                        <a:cubicBezTo>
                          <a:pt x="-69604" y="465078"/>
                          <a:pt x="450992" y="100799"/>
                          <a:pt x="1049851" y="0"/>
                        </a:cubicBezTo>
                        <a:cubicBezTo>
                          <a:pt x="1659582" y="-152696"/>
                          <a:pt x="2057322" y="402166"/>
                          <a:pt x="2099702" y="1057614"/>
                        </a:cubicBezTo>
                        <a:cubicBezTo>
                          <a:pt x="2139914" y="1642495"/>
                          <a:pt x="1587530" y="2126671"/>
                          <a:pt x="1049851" y="2115228"/>
                        </a:cubicBezTo>
                        <a:cubicBezTo>
                          <a:pt x="472341" y="2135309"/>
                          <a:pt x="53828" y="1670191"/>
                          <a:pt x="0" y="105761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Fred hill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President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EAF01C6-D536-48A7-A6A7-1A2E692E41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20839" r="21585" b="-4"/>
          <a:stretch/>
        </p:blipFill>
        <p:spPr>
          <a:xfrm>
            <a:off x="3667826" y="2427897"/>
            <a:ext cx="2099702" cy="2115227"/>
          </a:xfrm>
          <a:custGeom>
            <a:avLst/>
            <a:gdLst>
              <a:gd name="connsiteX0" fmla="*/ 1049851 w 2099702"/>
              <a:gd name="connsiteY0" fmla="*/ 528807 h 2115227"/>
              <a:gd name="connsiteX1" fmla="*/ 1049851 w 2099702"/>
              <a:gd name="connsiteY1" fmla="*/ 2115227 h 2115227"/>
              <a:gd name="connsiteX2" fmla="*/ 1049851 w 2099702"/>
              <a:gd name="connsiteY2" fmla="*/ 528807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9702" h="2115227" extrusionOk="0">
                <a:moveTo>
                  <a:pt x="1049851" y="528807"/>
                </a:moveTo>
                <a:cubicBezTo>
                  <a:pt x="1186491" y="-741514"/>
                  <a:pt x="3101012" y="1017321"/>
                  <a:pt x="1049851" y="2115227"/>
                </a:cubicBezTo>
                <a:cubicBezTo>
                  <a:pt x="-1065208" y="383910"/>
                  <a:pt x="572663" y="-771991"/>
                  <a:pt x="1049851" y="528807"/>
                </a:cubicBezTo>
                <a:close/>
              </a:path>
            </a:pathLst>
          </a:custGeom>
          <a:noFill/>
          <a:ln w="76200">
            <a:noFill/>
            <a:extLst>
              <a:ext uri="{C807C97D-BFC1-408E-A445-0C87EB9F89A2}">
                <ask:lineSketchStyleProps xmlns:ask="http://schemas.microsoft.com/office/drawing/2018/sketchyshapes" sd="559668610">
                  <a:prstGeom prst="hear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Kirill Morgan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7E5585A-6A9C-4D8F-AAC0-F1BDF44F204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t="9754" r="-1" b="23002"/>
          <a:stretch/>
        </p:blipFill>
        <p:spPr>
          <a:xfrm>
            <a:off x="6437921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Nina </a:t>
            </a:r>
            <a:r>
              <a:rPr lang="en-US" dirty="0" err="1"/>
              <a:t>sillo</a:t>
            </a:r>
            <a:endParaRPr lang="en-US" dirty="0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D6429CD-8CD3-4A8B-A591-6193B9A46A0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/>
          <a:srcRect l="13245" r="20493" b="-3"/>
          <a:stretch/>
        </p:blipFill>
        <p:spPr>
          <a:xfrm>
            <a:off x="9208016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 err="1"/>
              <a:t>Sima</a:t>
            </a:r>
            <a:r>
              <a:rPr lang="en-US" dirty="0"/>
              <a:t> </a:t>
            </a:r>
            <a:r>
              <a:rPr lang="en-US" dirty="0" err="1"/>
              <a:t>nargil</a:t>
            </a:r>
            <a:endParaRPr lang="en-US" dirty="0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20XX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Pitch deck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A87306C-81BA-4795-A5CA-9392456A8C1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  <a:custGeom>
            <a:avLst/>
            <a:gdLst>
              <a:gd name="connsiteX0" fmla="*/ 0 w 3365003"/>
              <a:gd name="connsiteY0" fmla="*/ 0 h 1017102"/>
              <a:gd name="connsiteX1" fmla="*/ 594484 w 3365003"/>
              <a:gd name="connsiteY1" fmla="*/ 0 h 1017102"/>
              <a:gd name="connsiteX2" fmla="*/ 1188968 w 3365003"/>
              <a:gd name="connsiteY2" fmla="*/ 0 h 1017102"/>
              <a:gd name="connsiteX3" fmla="*/ 1648851 w 3365003"/>
              <a:gd name="connsiteY3" fmla="*/ 0 h 1017102"/>
              <a:gd name="connsiteX4" fmla="*/ 2142385 w 3365003"/>
              <a:gd name="connsiteY4" fmla="*/ 0 h 1017102"/>
              <a:gd name="connsiteX5" fmla="*/ 2770519 w 3365003"/>
              <a:gd name="connsiteY5" fmla="*/ 0 h 1017102"/>
              <a:gd name="connsiteX6" fmla="*/ 3365003 w 3365003"/>
              <a:gd name="connsiteY6" fmla="*/ 0 h 1017102"/>
              <a:gd name="connsiteX7" fmla="*/ 3365003 w 3365003"/>
              <a:gd name="connsiteY7" fmla="*/ 518722 h 1017102"/>
              <a:gd name="connsiteX8" fmla="*/ 3365003 w 3365003"/>
              <a:gd name="connsiteY8" fmla="*/ 1017102 h 1017102"/>
              <a:gd name="connsiteX9" fmla="*/ 2736869 w 3365003"/>
              <a:gd name="connsiteY9" fmla="*/ 1017102 h 1017102"/>
              <a:gd name="connsiteX10" fmla="*/ 2142385 w 3365003"/>
              <a:gd name="connsiteY10" fmla="*/ 1017102 h 1017102"/>
              <a:gd name="connsiteX11" fmla="*/ 1514251 w 3365003"/>
              <a:gd name="connsiteY11" fmla="*/ 1017102 h 1017102"/>
              <a:gd name="connsiteX12" fmla="*/ 1020718 w 3365003"/>
              <a:gd name="connsiteY12" fmla="*/ 1017102 h 1017102"/>
              <a:gd name="connsiteX13" fmla="*/ 493534 w 3365003"/>
              <a:gd name="connsiteY13" fmla="*/ 1017102 h 1017102"/>
              <a:gd name="connsiteX14" fmla="*/ 0 w 3365003"/>
              <a:gd name="connsiteY14" fmla="*/ 1017102 h 1017102"/>
              <a:gd name="connsiteX15" fmla="*/ 0 w 3365003"/>
              <a:gd name="connsiteY15" fmla="*/ 488209 h 1017102"/>
              <a:gd name="connsiteX16" fmla="*/ 0 w 3365003"/>
              <a:gd name="connsiteY16" fmla="*/ 0 h 101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65003" h="1017102" fill="none" extrusionOk="0">
                <a:moveTo>
                  <a:pt x="0" y="0"/>
                </a:moveTo>
                <a:cubicBezTo>
                  <a:pt x="239936" y="-1373"/>
                  <a:pt x="467270" y="57858"/>
                  <a:pt x="594484" y="0"/>
                </a:cubicBezTo>
                <a:cubicBezTo>
                  <a:pt x="721698" y="-57858"/>
                  <a:pt x="1020995" y="69010"/>
                  <a:pt x="1188968" y="0"/>
                </a:cubicBezTo>
                <a:cubicBezTo>
                  <a:pt x="1356941" y="-69010"/>
                  <a:pt x="1556509" y="44341"/>
                  <a:pt x="1648851" y="0"/>
                </a:cubicBezTo>
                <a:cubicBezTo>
                  <a:pt x="1741193" y="-44341"/>
                  <a:pt x="2014749" y="10887"/>
                  <a:pt x="2142385" y="0"/>
                </a:cubicBezTo>
                <a:cubicBezTo>
                  <a:pt x="2270021" y="-10887"/>
                  <a:pt x="2597071" y="25722"/>
                  <a:pt x="2770519" y="0"/>
                </a:cubicBezTo>
                <a:cubicBezTo>
                  <a:pt x="2943967" y="-25722"/>
                  <a:pt x="3206581" y="33774"/>
                  <a:pt x="3365003" y="0"/>
                </a:cubicBezTo>
                <a:cubicBezTo>
                  <a:pt x="3399203" y="184782"/>
                  <a:pt x="3354642" y="344505"/>
                  <a:pt x="3365003" y="518722"/>
                </a:cubicBezTo>
                <a:cubicBezTo>
                  <a:pt x="3375364" y="692939"/>
                  <a:pt x="3343547" y="777627"/>
                  <a:pt x="3365003" y="1017102"/>
                </a:cubicBezTo>
                <a:cubicBezTo>
                  <a:pt x="3226881" y="1038735"/>
                  <a:pt x="2918895" y="1012901"/>
                  <a:pt x="2736869" y="1017102"/>
                </a:cubicBezTo>
                <a:cubicBezTo>
                  <a:pt x="2554843" y="1021303"/>
                  <a:pt x="2379985" y="983269"/>
                  <a:pt x="2142385" y="1017102"/>
                </a:cubicBezTo>
                <a:cubicBezTo>
                  <a:pt x="1904785" y="1050935"/>
                  <a:pt x="1640907" y="988173"/>
                  <a:pt x="1514251" y="1017102"/>
                </a:cubicBezTo>
                <a:cubicBezTo>
                  <a:pt x="1387595" y="1046031"/>
                  <a:pt x="1233871" y="981497"/>
                  <a:pt x="1020718" y="1017102"/>
                </a:cubicBezTo>
                <a:cubicBezTo>
                  <a:pt x="807565" y="1052707"/>
                  <a:pt x="678018" y="962040"/>
                  <a:pt x="493534" y="1017102"/>
                </a:cubicBezTo>
                <a:cubicBezTo>
                  <a:pt x="309050" y="1072164"/>
                  <a:pt x="180564" y="1012155"/>
                  <a:pt x="0" y="1017102"/>
                </a:cubicBezTo>
                <a:cubicBezTo>
                  <a:pt x="-11495" y="786575"/>
                  <a:pt x="27796" y="747276"/>
                  <a:pt x="0" y="488209"/>
                </a:cubicBezTo>
                <a:cubicBezTo>
                  <a:pt x="-27796" y="229142"/>
                  <a:pt x="19260" y="138181"/>
                  <a:pt x="0" y="0"/>
                </a:cubicBezTo>
                <a:close/>
              </a:path>
              <a:path w="3365003" h="1017102" stroke="0" extrusionOk="0">
                <a:moveTo>
                  <a:pt x="0" y="0"/>
                </a:moveTo>
                <a:cubicBezTo>
                  <a:pt x="223675" y="-12618"/>
                  <a:pt x="409678" y="44820"/>
                  <a:pt x="628134" y="0"/>
                </a:cubicBezTo>
                <a:cubicBezTo>
                  <a:pt x="846590" y="-44820"/>
                  <a:pt x="892505" y="50526"/>
                  <a:pt x="1155318" y="0"/>
                </a:cubicBezTo>
                <a:cubicBezTo>
                  <a:pt x="1418131" y="-50526"/>
                  <a:pt x="1463402" y="15693"/>
                  <a:pt x="1615201" y="0"/>
                </a:cubicBezTo>
                <a:cubicBezTo>
                  <a:pt x="1767000" y="-15693"/>
                  <a:pt x="1991081" y="66758"/>
                  <a:pt x="2176035" y="0"/>
                </a:cubicBezTo>
                <a:cubicBezTo>
                  <a:pt x="2360989" y="-66758"/>
                  <a:pt x="2467918" y="30251"/>
                  <a:pt x="2736869" y="0"/>
                </a:cubicBezTo>
                <a:cubicBezTo>
                  <a:pt x="3005820" y="-30251"/>
                  <a:pt x="3134231" y="51567"/>
                  <a:pt x="3365003" y="0"/>
                </a:cubicBezTo>
                <a:cubicBezTo>
                  <a:pt x="3372662" y="101899"/>
                  <a:pt x="3357379" y="264243"/>
                  <a:pt x="3365003" y="508551"/>
                </a:cubicBezTo>
                <a:cubicBezTo>
                  <a:pt x="3372627" y="752859"/>
                  <a:pt x="3330926" y="826927"/>
                  <a:pt x="3365003" y="1017102"/>
                </a:cubicBezTo>
                <a:cubicBezTo>
                  <a:pt x="3200785" y="1058640"/>
                  <a:pt x="3113559" y="1016674"/>
                  <a:pt x="2905119" y="1017102"/>
                </a:cubicBezTo>
                <a:cubicBezTo>
                  <a:pt x="2696679" y="1017530"/>
                  <a:pt x="2572833" y="973464"/>
                  <a:pt x="2344285" y="1017102"/>
                </a:cubicBezTo>
                <a:cubicBezTo>
                  <a:pt x="2115737" y="1060740"/>
                  <a:pt x="2040070" y="967313"/>
                  <a:pt x="1749802" y="1017102"/>
                </a:cubicBezTo>
                <a:cubicBezTo>
                  <a:pt x="1459534" y="1066891"/>
                  <a:pt x="1341922" y="1015562"/>
                  <a:pt x="1121668" y="1017102"/>
                </a:cubicBezTo>
                <a:cubicBezTo>
                  <a:pt x="901414" y="1018642"/>
                  <a:pt x="761084" y="945795"/>
                  <a:pt x="527184" y="1017102"/>
                </a:cubicBezTo>
                <a:cubicBezTo>
                  <a:pt x="293284" y="1088409"/>
                  <a:pt x="258099" y="976988"/>
                  <a:pt x="0" y="1017102"/>
                </a:cubicBezTo>
                <a:cubicBezTo>
                  <a:pt x="-45078" y="821229"/>
                  <a:pt x="21512" y="604120"/>
                  <a:pt x="0" y="488209"/>
                </a:cubicBezTo>
                <a:cubicBezTo>
                  <a:pt x="-21512" y="372298"/>
                  <a:pt x="41917" y="165257"/>
                  <a:pt x="0" y="0"/>
                </a:cubicBezTo>
                <a:close/>
              </a:path>
            </a:pathLst>
          </a:custGeo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989574929">
                  <ask:type>
                    <ask:lineSketchScribble/>
                  </ask:type>
                </ask:lineSketchStyleProps>
              </a:ext>
            </a:extLst>
          </a:ln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anchor="t"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anchor="t"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6472721" y="-138145"/>
            <a:ext cx="11034004" cy="7356762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5DD9764F-2D4D-F1B2-23AD-4705B55FFB93}"/>
              </a:ext>
            </a:extLst>
          </p:cNvPr>
          <p:cNvSpPr/>
          <p:nvPr/>
        </p:nvSpPr>
        <p:spPr>
          <a:xfrm>
            <a:off x="8735851" y="302470"/>
            <a:ext cx="2706343" cy="1154283"/>
          </a:xfrm>
          <a:prstGeom prst="cloudCallout">
            <a:avLst>
              <a:gd name="adj1" fmla="val 38315"/>
              <a:gd name="adj2" fmla="val 116260"/>
            </a:avLst>
          </a:prstGeom>
          <a:solidFill>
            <a:schemeClr val="bg1">
              <a:lumMod val="95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Wow! $3B in Market Value!</a:t>
            </a:r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235527" y="3190453"/>
            <a:ext cx="12427527" cy="8292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 dirty="0"/>
              <a:t>At </a:t>
            </a:r>
            <a:r>
              <a:rPr lang="en-US" dirty="0" err="1"/>
              <a:t>DaveCo</a:t>
            </a:r>
            <a:r>
              <a:rPr lang="en-US" dirty="0"/>
              <a:t>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</a:p>
        </p:txBody>
      </p:sp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F179F5EC-E9A8-486A-B033-89646A306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63957" y="3620927"/>
            <a:ext cx="7299077" cy="11835"/>
            <a:chOff x="2463957" y="4863523"/>
            <a:chExt cx="7299077" cy="1183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E12F95C-B51E-4D4A-8268-671616826F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46225" y="4875338"/>
              <a:ext cx="1416809" cy="2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91B3C1-0B67-4152-BF76-D512D700B6A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00761" y="4875337"/>
              <a:ext cx="1472831" cy="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1410C5-14A1-416E-BB83-F2669D823D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463957" y="4863523"/>
              <a:ext cx="1354545" cy="11815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DFD5CF-17DD-7B4D-5BCB-C93D9762D8F7}"/>
              </a:ext>
            </a:extLst>
          </p:cNvPr>
          <p:cNvGrpSpPr/>
          <p:nvPr/>
        </p:nvGrpSpPr>
        <p:grpSpPr>
          <a:xfrm>
            <a:off x="805143" y="2786581"/>
            <a:ext cx="1658814" cy="1668692"/>
            <a:chOff x="3346091" y="585148"/>
            <a:chExt cx="2171100" cy="2184029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2DC042CB-D21C-37ED-2D77-3734290F22D5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AC13518F-399A-15AA-1C7B-1BBCC0F7864C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5661269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CE4F6D-0C37-24EA-5E9E-328FEDBA27AF}"/>
              </a:ext>
            </a:extLst>
          </p:cNvPr>
          <p:cNvGrpSpPr/>
          <p:nvPr/>
        </p:nvGrpSpPr>
        <p:grpSpPr>
          <a:xfrm>
            <a:off x="3741947" y="2786581"/>
            <a:ext cx="1658814" cy="1668692"/>
            <a:chOff x="3346091" y="585148"/>
            <a:chExt cx="2171100" cy="2184029"/>
          </a:xfrm>
        </p:grpSpPr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7F96784-9233-D2C2-D57E-EF4FA77904C4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8A4F86DF-01A1-BFBD-0169-973F21BEDDBE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9788311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7F3C18-5462-8CC4-09EE-8B1579B2063C}"/>
              </a:ext>
            </a:extLst>
          </p:cNvPr>
          <p:cNvGrpSpPr/>
          <p:nvPr/>
        </p:nvGrpSpPr>
        <p:grpSpPr>
          <a:xfrm>
            <a:off x="6751947" y="2786581"/>
            <a:ext cx="1658814" cy="1668692"/>
            <a:chOff x="3346091" y="585148"/>
            <a:chExt cx="2171100" cy="2184029"/>
          </a:xfrm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D92C60AD-4CE7-2AB0-FFEE-37E68470258D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4C4BC35A-51AF-CBB5-82BF-9F5964DDED06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4281133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95EF8E-26E1-004A-4E06-55A9FF9D1C0E}"/>
              </a:ext>
            </a:extLst>
          </p:cNvPr>
          <p:cNvGrpSpPr/>
          <p:nvPr/>
        </p:nvGrpSpPr>
        <p:grpSpPr>
          <a:xfrm>
            <a:off x="9655867" y="2786581"/>
            <a:ext cx="1658814" cy="1668692"/>
            <a:chOff x="3346091" y="585148"/>
            <a:chExt cx="2171100" cy="2184029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B610D9CD-D2F9-E22B-E40A-5380FD62BEF6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B8128B9-F118-060D-6EC1-E6BAB642FF99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4933244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A7EBF5-1DD9-9B43-7791-FBCF9894D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458" y="210661"/>
            <a:ext cx="3922663" cy="58784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8866310-A4B6-EB3F-CA3D-387A5B628A58}"/>
              </a:ext>
            </a:extLst>
          </p:cNvPr>
          <p:cNvSpPr/>
          <p:nvPr/>
        </p:nvSpPr>
        <p:spPr>
          <a:xfrm>
            <a:off x="1726905" y="3037187"/>
            <a:ext cx="427482" cy="498764"/>
          </a:xfrm>
          <a:custGeom>
            <a:avLst/>
            <a:gdLst>
              <a:gd name="connsiteX0" fmla="*/ 213741 w 427482"/>
              <a:gd name="connsiteY0" fmla="*/ 0 h 498764"/>
              <a:gd name="connsiteX1" fmla="*/ 0 w 427482"/>
              <a:gd name="connsiteY1" fmla="*/ 129540 h 498764"/>
              <a:gd name="connsiteX2" fmla="*/ 0 w 427482"/>
              <a:gd name="connsiteY2" fmla="*/ 369225 h 498764"/>
              <a:gd name="connsiteX3" fmla="*/ 213741 w 427482"/>
              <a:gd name="connsiteY3" fmla="*/ 498765 h 498764"/>
              <a:gd name="connsiteX4" fmla="*/ 427482 w 427482"/>
              <a:gd name="connsiteY4" fmla="*/ 369225 h 498764"/>
              <a:gd name="connsiteX5" fmla="*/ 427482 w 427482"/>
              <a:gd name="connsiteY5" fmla="*/ 129540 h 498764"/>
              <a:gd name="connsiteX6" fmla="*/ 409069 w 427482"/>
              <a:gd name="connsiteY6" fmla="*/ 133085 h 498764"/>
              <a:gd name="connsiteX7" fmla="*/ 319040 w 427482"/>
              <a:gd name="connsiteY7" fmla="*/ 187646 h 498764"/>
              <a:gd name="connsiteX8" fmla="*/ 123712 w 427482"/>
              <a:gd name="connsiteY8" fmla="*/ 69265 h 498764"/>
              <a:gd name="connsiteX9" fmla="*/ 213741 w 427482"/>
              <a:gd name="connsiteY9" fmla="*/ 14704 h 498764"/>
              <a:gd name="connsiteX10" fmla="*/ 213741 w 427482"/>
              <a:gd name="connsiteY10" fmla="*/ 251460 h 498764"/>
              <a:gd name="connsiteX11" fmla="*/ 18413 w 427482"/>
              <a:gd name="connsiteY11" fmla="*/ 133085 h 498764"/>
              <a:gd name="connsiteX12" fmla="*/ 111585 w 427482"/>
              <a:gd name="connsiteY12" fmla="*/ 76614 h 498764"/>
              <a:gd name="connsiteX13" fmla="*/ 306913 w 427482"/>
              <a:gd name="connsiteY13" fmla="*/ 194995 h 498764"/>
              <a:gd name="connsiteX14" fmla="*/ 12573 w 427482"/>
              <a:gd name="connsiteY14" fmla="*/ 144237 h 498764"/>
              <a:gd name="connsiteX15" fmla="*/ 207455 w 427482"/>
              <a:gd name="connsiteY15" fmla="*/ 262355 h 498764"/>
              <a:gd name="connsiteX16" fmla="*/ 207455 w 427482"/>
              <a:gd name="connsiteY16" fmla="*/ 480251 h 498764"/>
              <a:gd name="connsiteX17" fmla="*/ 12573 w 427482"/>
              <a:gd name="connsiteY17" fmla="*/ 362140 h 498764"/>
              <a:gd name="connsiteX18" fmla="*/ 220028 w 427482"/>
              <a:gd name="connsiteY18" fmla="*/ 480251 h 498764"/>
              <a:gd name="connsiteX19" fmla="*/ 220028 w 427482"/>
              <a:gd name="connsiteY19" fmla="*/ 262355 h 498764"/>
              <a:gd name="connsiteX20" fmla="*/ 414909 w 427482"/>
              <a:gd name="connsiteY20" fmla="*/ 144237 h 498764"/>
              <a:gd name="connsiteX21" fmla="*/ 414909 w 427482"/>
              <a:gd name="connsiteY21" fmla="*/ 362140 h 49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7482" h="498764">
                <a:moveTo>
                  <a:pt x="213741" y="0"/>
                </a:moveTo>
                <a:lnTo>
                  <a:pt x="0" y="129540"/>
                </a:lnTo>
                <a:lnTo>
                  <a:pt x="0" y="369225"/>
                </a:lnTo>
                <a:lnTo>
                  <a:pt x="213741" y="498765"/>
                </a:lnTo>
                <a:lnTo>
                  <a:pt x="427482" y="369225"/>
                </a:lnTo>
                <a:lnTo>
                  <a:pt x="427482" y="129540"/>
                </a:lnTo>
                <a:close/>
                <a:moveTo>
                  <a:pt x="409069" y="133085"/>
                </a:moveTo>
                <a:lnTo>
                  <a:pt x="319040" y="187646"/>
                </a:lnTo>
                <a:lnTo>
                  <a:pt x="123712" y="69265"/>
                </a:lnTo>
                <a:lnTo>
                  <a:pt x="213741" y="14704"/>
                </a:lnTo>
                <a:close/>
                <a:moveTo>
                  <a:pt x="213741" y="251460"/>
                </a:moveTo>
                <a:lnTo>
                  <a:pt x="18413" y="133085"/>
                </a:lnTo>
                <a:lnTo>
                  <a:pt x="111585" y="76614"/>
                </a:lnTo>
                <a:lnTo>
                  <a:pt x="306913" y="194995"/>
                </a:lnTo>
                <a:close/>
                <a:moveTo>
                  <a:pt x="12573" y="144237"/>
                </a:moveTo>
                <a:lnTo>
                  <a:pt x="207455" y="262355"/>
                </a:lnTo>
                <a:lnTo>
                  <a:pt x="207455" y="480251"/>
                </a:lnTo>
                <a:lnTo>
                  <a:pt x="12573" y="362140"/>
                </a:lnTo>
                <a:close/>
                <a:moveTo>
                  <a:pt x="220028" y="480251"/>
                </a:moveTo>
                <a:lnTo>
                  <a:pt x="220028" y="262355"/>
                </a:lnTo>
                <a:lnTo>
                  <a:pt x="414909" y="144237"/>
                </a:lnTo>
                <a:lnTo>
                  <a:pt x="414909" y="36214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62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04E6E81-2105-66C9-10C0-50A0986584CB}"/>
              </a:ext>
            </a:extLst>
          </p:cNvPr>
          <p:cNvSpPr/>
          <p:nvPr/>
        </p:nvSpPr>
        <p:spPr>
          <a:xfrm>
            <a:off x="1972079" y="3280091"/>
            <a:ext cx="56578" cy="88419"/>
          </a:xfrm>
          <a:custGeom>
            <a:avLst/>
            <a:gdLst>
              <a:gd name="connsiteX0" fmla="*/ 6104 w 56578"/>
              <a:gd name="connsiteY0" fmla="*/ 30270 h 88419"/>
              <a:gd name="connsiteX1" fmla="*/ 0 w 56578"/>
              <a:gd name="connsiteY1" fmla="*/ 33947 h 88419"/>
              <a:gd name="connsiteX2" fmla="*/ 0 w 56578"/>
              <a:gd name="connsiteY2" fmla="*/ 88420 h 88419"/>
              <a:gd name="connsiteX3" fmla="*/ 19042 w 56578"/>
              <a:gd name="connsiteY3" fmla="*/ 76997 h 88419"/>
              <a:gd name="connsiteX4" fmla="*/ 50474 w 56578"/>
              <a:gd name="connsiteY4" fmla="*/ 58138 h 88419"/>
              <a:gd name="connsiteX5" fmla="*/ 56579 w 56578"/>
              <a:gd name="connsiteY5" fmla="*/ 54460 h 88419"/>
              <a:gd name="connsiteX6" fmla="*/ 56579 w 56578"/>
              <a:gd name="connsiteY6" fmla="*/ 0 h 88419"/>
              <a:gd name="connsiteX7" fmla="*/ 37537 w 56578"/>
              <a:gd name="connsiteY7" fmla="*/ 11423 h 88419"/>
              <a:gd name="connsiteX8" fmla="*/ 44006 w 56578"/>
              <a:gd name="connsiteY8" fmla="*/ 47344 h 88419"/>
              <a:gd name="connsiteX9" fmla="*/ 12573 w 56578"/>
              <a:gd name="connsiteY9" fmla="*/ 66203 h 88419"/>
              <a:gd name="connsiteX10" fmla="*/ 12573 w 56578"/>
              <a:gd name="connsiteY10" fmla="*/ 41057 h 88419"/>
              <a:gd name="connsiteX11" fmla="*/ 44006 w 56578"/>
              <a:gd name="connsiteY11" fmla="*/ 22198 h 88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578" h="88419">
                <a:moveTo>
                  <a:pt x="6104" y="30270"/>
                </a:moveTo>
                <a:lnTo>
                  <a:pt x="0" y="33947"/>
                </a:lnTo>
                <a:lnTo>
                  <a:pt x="0" y="88420"/>
                </a:lnTo>
                <a:lnTo>
                  <a:pt x="19042" y="76997"/>
                </a:lnTo>
                <a:lnTo>
                  <a:pt x="50474" y="58138"/>
                </a:lnTo>
                <a:lnTo>
                  <a:pt x="56579" y="54460"/>
                </a:lnTo>
                <a:lnTo>
                  <a:pt x="56579" y="0"/>
                </a:lnTo>
                <a:lnTo>
                  <a:pt x="37537" y="11423"/>
                </a:lnTo>
                <a:close/>
                <a:moveTo>
                  <a:pt x="44006" y="47344"/>
                </a:moveTo>
                <a:lnTo>
                  <a:pt x="12573" y="66203"/>
                </a:lnTo>
                <a:lnTo>
                  <a:pt x="12573" y="41057"/>
                </a:lnTo>
                <a:lnTo>
                  <a:pt x="44006" y="22198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62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4979988" y="-2105449"/>
            <a:ext cx="7212012" cy="5409009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35000"/>
          </a:blip>
          <a:srcRect/>
          <a:stretch/>
        </p:blipFill>
        <p:spPr>
          <a:xfrm>
            <a:off x="-252846" y="-803564"/>
            <a:ext cx="12697692" cy="846512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062"/>
          <a:stretch/>
        </p:blipFill>
        <p:spPr>
          <a:xfrm>
            <a:off x="-2400301" y="-40497"/>
            <a:ext cx="9160329" cy="719051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439292-23DE-4FBC-B000-AFED89AC64F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dcmitype/"/>
    <ds:schemaRef ds:uri="http://schemas.microsoft.com/sharepoint/v3"/>
    <ds:schemaRef ds:uri="16c05727-aa75-4e4a-9b5f-8a80a116589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7241</TotalTime>
  <Words>897</Words>
  <Application>Microsoft Office PowerPoint</Application>
  <PresentationFormat>Widescreen</PresentationFormat>
  <Paragraphs>293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Tenorite </vt:lpstr>
      <vt:lpstr>Tenorite Bold</vt:lpstr>
      <vt:lpstr>Office Theme</vt:lpstr>
      <vt:lpstr>SERIES A FUNDING - DAVECO</vt:lpstr>
      <vt:lpstr>About us</vt:lpstr>
      <vt:lpstr>Funding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Market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David Casuto</cp:lastModifiedBy>
  <cp:revision>12</cp:revision>
  <dcterms:created xsi:type="dcterms:W3CDTF">2022-04-20T15:39:56Z</dcterms:created>
  <dcterms:modified xsi:type="dcterms:W3CDTF">2024-05-24T23:05:26Z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